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59" r:id="rId7"/>
    <p:sldId id="277" r:id="rId8"/>
    <p:sldId id="272" r:id="rId9"/>
    <p:sldId id="276" r:id="rId10"/>
    <p:sldId id="279" r:id="rId11"/>
    <p:sldId id="280" r:id="rId12"/>
    <p:sldId id="278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DFB3B3"/>
    <a:srgbClr val="FFCCFF"/>
    <a:srgbClr val="0D4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D2DD-8A38-4E0A-A096-4FB62757DD1A}" v="1079" dt="2025-01-31T20:43:54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88" autoAdjust="0"/>
  </p:normalViewPr>
  <p:slideViewPr>
    <p:cSldViewPr snapToGrid="0">
      <p:cViewPr varScale="1">
        <p:scale>
          <a:sx n="83" d="100"/>
          <a:sy n="83" d="100"/>
        </p:scale>
        <p:origin x="10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2D2B5-E019-4160-9235-EDBB286F2E1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EBEB31-67E1-491A-BD7E-447DA345C23E}">
      <dgm:prSet/>
      <dgm:spPr/>
      <dgm:t>
        <a:bodyPr/>
        <a:lstStyle/>
        <a:p>
          <a:r>
            <a:rPr lang="en-US"/>
            <a:t>Pull</a:t>
          </a:r>
        </a:p>
      </dgm:t>
    </dgm:pt>
    <dgm:pt modelId="{133BA911-DBD5-4CF1-8D10-80814F3FB20D}" type="parTrans" cxnId="{24A12130-B3EE-46CD-A2F9-ED63C5F6B6AE}">
      <dgm:prSet/>
      <dgm:spPr/>
      <dgm:t>
        <a:bodyPr/>
        <a:lstStyle/>
        <a:p>
          <a:endParaRPr lang="en-US"/>
        </a:p>
      </dgm:t>
    </dgm:pt>
    <dgm:pt modelId="{E68A98CB-926E-4429-92B7-537533DDB1A4}" type="sibTrans" cxnId="{24A12130-B3EE-46CD-A2F9-ED63C5F6B6AE}">
      <dgm:prSet/>
      <dgm:spPr/>
      <dgm:t>
        <a:bodyPr/>
        <a:lstStyle/>
        <a:p>
          <a:endParaRPr lang="en-US"/>
        </a:p>
      </dgm:t>
    </dgm:pt>
    <dgm:pt modelId="{F3079C3E-869C-46B6-902D-C2CCA8379668}">
      <dgm:prSet/>
      <dgm:spPr/>
      <dgm:t>
        <a:bodyPr/>
        <a:lstStyle/>
        <a:p>
          <a:r>
            <a:rPr lang="en-US"/>
            <a:t>Pull the Pin</a:t>
          </a:r>
        </a:p>
      </dgm:t>
    </dgm:pt>
    <dgm:pt modelId="{75DF6E51-4A9F-4E29-9593-8855783CB5C4}" type="parTrans" cxnId="{F7E8DCCA-B4B6-46D2-9C77-D981BDFA4F8E}">
      <dgm:prSet/>
      <dgm:spPr/>
      <dgm:t>
        <a:bodyPr/>
        <a:lstStyle/>
        <a:p>
          <a:endParaRPr lang="en-US"/>
        </a:p>
      </dgm:t>
    </dgm:pt>
    <dgm:pt modelId="{5814E5BA-B542-4B20-8172-F23A8B2E4DAF}" type="sibTrans" cxnId="{F7E8DCCA-B4B6-46D2-9C77-D981BDFA4F8E}">
      <dgm:prSet/>
      <dgm:spPr/>
      <dgm:t>
        <a:bodyPr/>
        <a:lstStyle/>
        <a:p>
          <a:endParaRPr lang="en-US"/>
        </a:p>
      </dgm:t>
    </dgm:pt>
    <dgm:pt modelId="{C8E1085D-8DA2-4D3A-AF61-A8A09075AA14}">
      <dgm:prSet/>
      <dgm:spPr/>
      <dgm:t>
        <a:bodyPr/>
        <a:lstStyle/>
        <a:p>
          <a:r>
            <a:rPr lang="en-US"/>
            <a:t>Aim</a:t>
          </a:r>
        </a:p>
      </dgm:t>
    </dgm:pt>
    <dgm:pt modelId="{F9A6949B-CE50-4C99-A85E-61B5EB2AE504}" type="parTrans" cxnId="{11002ADB-09C9-4605-86EB-7DBC11EE230C}">
      <dgm:prSet/>
      <dgm:spPr/>
      <dgm:t>
        <a:bodyPr/>
        <a:lstStyle/>
        <a:p>
          <a:endParaRPr lang="en-US"/>
        </a:p>
      </dgm:t>
    </dgm:pt>
    <dgm:pt modelId="{38C2F823-B4E7-4314-92B9-2227CC6DB176}" type="sibTrans" cxnId="{11002ADB-09C9-4605-86EB-7DBC11EE230C}">
      <dgm:prSet/>
      <dgm:spPr/>
      <dgm:t>
        <a:bodyPr/>
        <a:lstStyle/>
        <a:p>
          <a:endParaRPr lang="en-US"/>
        </a:p>
      </dgm:t>
    </dgm:pt>
    <dgm:pt modelId="{0C3A96DB-1040-4991-961E-E27302BBDAA1}">
      <dgm:prSet/>
      <dgm:spPr/>
      <dgm:t>
        <a:bodyPr/>
        <a:lstStyle/>
        <a:p>
          <a:r>
            <a:rPr lang="en-US"/>
            <a:t>Aim the Nozzle at the Base of the Fire</a:t>
          </a:r>
        </a:p>
      </dgm:t>
    </dgm:pt>
    <dgm:pt modelId="{A0DAF5EE-8655-40D0-A78B-8B2ABB6730B3}" type="parTrans" cxnId="{AB650A20-5338-4AFD-9215-EA7106A9E470}">
      <dgm:prSet/>
      <dgm:spPr/>
      <dgm:t>
        <a:bodyPr/>
        <a:lstStyle/>
        <a:p>
          <a:endParaRPr lang="en-US"/>
        </a:p>
      </dgm:t>
    </dgm:pt>
    <dgm:pt modelId="{015F8B57-C32F-4AB1-ADEE-57F34652FFA3}" type="sibTrans" cxnId="{AB650A20-5338-4AFD-9215-EA7106A9E470}">
      <dgm:prSet/>
      <dgm:spPr/>
      <dgm:t>
        <a:bodyPr/>
        <a:lstStyle/>
        <a:p>
          <a:endParaRPr lang="en-US"/>
        </a:p>
      </dgm:t>
    </dgm:pt>
    <dgm:pt modelId="{092A8028-CB04-48E4-B744-95542212E9D0}">
      <dgm:prSet/>
      <dgm:spPr/>
      <dgm:t>
        <a:bodyPr/>
        <a:lstStyle/>
        <a:p>
          <a:r>
            <a:rPr lang="en-US"/>
            <a:t>Squeeze</a:t>
          </a:r>
        </a:p>
      </dgm:t>
    </dgm:pt>
    <dgm:pt modelId="{05750A1A-20D9-4477-8963-29974F9B3976}" type="parTrans" cxnId="{096A10BA-8711-4E55-81B4-E93F5E97B301}">
      <dgm:prSet/>
      <dgm:spPr/>
      <dgm:t>
        <a:bodyPr/>
        <a:lstStyle/>
        <a:p>
          <a:endParaRPr lang="en-US"/>
        </a:p>
      </dgm:t>
    </dgm:pt>
    <dgm:pt modelId="{14F07F70-3743-4885-8F40-744B7C22A614}" type="sibTrans" cxnId="{096A10BA-8711-4E55-81B4-E93F5E97B301}">
      <dgm:prSet/>
      <dgm:spPr/>
      <dgm:t>
        <a:bodyPr/>
        <a:lstStyle/>
        <a:p>
          <a:endParaRPr lang="en-US"/>
        </a:p>
      </dgm:t>
    </dgm:pt>
    <dgm:pt modelId="{92989E81-C562-4FBE-B04F-D1FEFB5D4609}">
      <dgm:prSet/>
      <dgm:spPr/>
      <dgm:t>
        <a:bodyPr/>
        <a:lstStyle/>
        <a:p>
          <a:r>
            <a:rPr lang="en-US"/>
            <a:t>Squeeze the Handle</a:t>
          </a:r>
        </a:p>
      </dgm:t>
    </dgm:pt>
    <dgm:pt modelId="{D1A04536-0F79-4A0A-BD6F-CBCECADA3350}" type="parTrans" cxnId="{0F113E59-F4F3-4653-A490-78D65D9AAA9A}">
      <dgm:prSet/>
      <dgm:spPr/>
      <dgm:t>
        <a:bodyPr/>
        <a:lstStyle/>
        <a:p>
          <a:endParaRPr lang="en-US"/>
        </a:p>
      </dgm:t>
    </dgm:pt>
    <dgm:pt modelId="{C72A9E8F-DF24-4FFD-900A-087A21ACB074}" type="sibTrans" cxnId="{0F113E59-F4F3-4653-A490-78D65D9AAA9A}">
      <dgm:prSet/>
      <dgm:spPr/>
      <dgm:t>
        <a:bodyPr/>
        <a:lstStyle/>
        <a:p>
          <a:endParaRPr lang="en-US"/>
        </a:p>
      </dgm:t>
    </dgm:pt>
    <dgm:pt modelId="{C2968B99-BD91-4F66-8DDC-4F3F8B928E66}">
      <dgm:prSet/>
      <dgm:spPr/>
      <dgm:t>
        <a:bodyPr/>
        <a:lstStyle/>
        <a:p>
          <a:r>
            <a:rPr lang="en-US"/>
            <a:t>Sweep</a:t>
          </a:r>
        </a:p>
      </dgm:t>
    </dgm:pt>
    <dgm:pt modelId="{9D4017C0-250A-45D0-B9F0-16335914DE6F}" type="parTrans" cxnId="{70B3D1F6-8327-48F7-A784-ABAF270EA928}">
      <dgm:prSet/>
      <dgm:spPr/>
      <dgm:t>
        <a:bodyPr/>
        <a:lstStyle/>
        <a:p>
          <a:endParaRPr lang="en-US"/>
        </a:p>
      </dgm:t>
    </dgm:pt>
    <dgm:pt modelId="{C8A14E1B-BD91-4A26-B06A-8F721F07DC1E}" type="sibTrans" cxnId="{70B3D1F6-8327-48F7-A784-ABAF270EA928}">
      <dgm:prSet/>
      <dgm:spPr/>
      <dgm:t>
        <a:bodyPr/>
        <a:lstStyle/>
        <a:p>
          <a:endParaRPr lang="en-US"/>
        </a:p>
      </dgm:t>
    </dgm:pt>
    <dgm:pt modelId="{C68C3C52-A2A6-4CD8-AC72-39BC4B6B1E04}">
      <dgm:prSet/>
      <dgm:spPr/>
      <dgm:t>
        <a:bodyPr/>
        <a:lstStyle/>
        <a:p>
          <a:r>
            <a:rPr lang="en-US"/>
            <a:t>Sweep Side to Side</a:t>
          </a:r>
        </a:p>
      </dgm:t>
    </dgm:pt>
    <dgm:pt modelId="{8350D24B-14C2-4955-A337-6251D2281B1B}" type="parTrans" cxnId="{17CB0E8C-13E0-420D-BA62-C7554E7B256D}">
      <dgm:prSet/>
      <dgm:spPr/>
      <dgm:t>
        <a:bodyPr/>
        <a:lstStyle/>
        <a:p>
          <a:endParaRPr lang="en-US"/>
        </a:p>
      </dgm:t>
    </dgm:pt>
    <dgm:pt modelId="{16D6B6D8-AAF9-4744-878B-A6AA02A8FA90}" type="sibTrans" cxnId="{17CB0E8C-13E0-420D-BA62-C7554E7B256D}">
      <dgm:prSet/>
      <dgm:spPr/>
      <dgm:t>
        <a:bodyPr/>
        <a:lstStyle/>
        <a:p>
          <a:endParaRPr lang="en-US"/>
        </a:p>
      </dgm:t>
    </dgm:pt>
    <dgm:pt modelId="{DCCCBB55-28C6-42E4-BEFB-88BDC1F15EC7}" type="pres">
      <dgm:prSet presAssocID="{3972D2B5-E019-4160-9235-EDBB286F2E15}" presName="Name0" presStyleCnt="0">
        <dgm:presLayoutVars>
          <dgm:dir/>
          <dgm:animLvl val="lvl"/>
          <dgm:resizeHandles val="exact"/>
        </dgm:presLayoutVars>
      </dgm:prSet>
      <dgm:spPr/>
    </dgm:pt>
    <dgm:pt modelId="{5263F7C7-3F45-42A1-94FC-870A56D0B7E0}" type="pres">
      <dgm:prSet presAssocID="{ADEBEB31-67E1-491A-BD7E-447DA345C23E}" presName="linNode" presStyleCnt="0"/>
      <dgm:spPr/>
    </dgm:pt>
    <dgm:pt modelId="{65B47C7C-E1C5-4CCA-B319-C6EF35683D24}" type="pres">
      <dgm:prSet presAssocID="{ADEBEB31-67E1-491A-BD7E-447DA345C23E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3C89E8A1-6E1F-484A-BD0E-5DFB92A81203}" type="pres">
      <dgm:prSet presAssocID="{ADEBEB31-67E1-491A-BD7E-447DA345C23E}" presName="descendantText" presStyleLbl="alignNode1" presStyleIdx="0" presStyleCnt="4">
        <dgm:presLayoutVars>
          <dgm:bulletEnabled/>
        </dgm:presLayoutVars>
      </dgm:prSet>
      <dgm:spPr/>
    </dgm:pt>
    <dgm:pt modelId="{79F718C7-2D8D-4C4E-85F4-DE62EAC836A0}" type="pres">
      <dgm:prSet presAssocID="{E68A98CB-926E-4429-92B7-537533DDB1A4}" presName="sp" presStyleCnt="0"/>
      <dgm:spPr/>
    </dgm:pt>
    <dgm:pt modelId="{5430089E-92CD-4EA5-B811-9A5486BB52D6}" type="pres">
      <dgm:prSet presAssocID="{C8E1085D-8DA2-4D3A-AF61-A8A09075AA14}" presName="linNode" presStyleCnt="0"/>
      <dgm:spPr/>
    </dgm:pt>
    <dgm:pt modelId="{4C87DFE0-2D7E-471A-8DBE-67547DCB77C8}" type="pres">
      <dgm:prSet presAssocID="{C8E1085D-8DA2-4D3A-AF61-A8A09075AA14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87B94C33-A476-409B-9534-56098A8BE285}" type="pres">
      <dgm:prSet presAssocID="{C8E1085D-8DA2-4D3A-AF61-A8A09075AA14}" presName="descendantText" presStyleLbl="alignNode1" presStyleIdx="1" presStyleCnt="4">
        <dgm:presLayoutVars>
          <dgm:bulletEnabled/>
        </dgm:presLayoutVars>
      </dgm:prSet>
      <dgm:spPr/>
    </dgm:pt>
    <dgm:pt modelId="{73CE989E-3885-43D4-88A2-F5DCDF01FC67}" type="pres">
      <dgm:prSet presAssocID="{38C2F823-B4E7-4314-92B9-2227CC6DB176}" presName="sp" presStyleCnt="0"/>
      <dgm:spPr/>
    </dgm:pt>
    <dgm:pt modelId="{1ECA9F0E-DF88-4656-BB11-508EC47C8A64}" type="pres">
      <dgm:prSet presAssocID="{092A8028-CB04-48E4-B744-95542212E9D0}" presName="linNode" presStyleCnt="0"/>
      <dgm:spPr/>
    </dgm:pt>
    <dgm:pt modelId="{C5B8A234-4114-4477-AF8D-591AD4D91A16}" type="pres">
      <dgm:prSet presAssocID="{092A8028-CB04-48E4-B744-95542212E9D0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E954DE69-1BBF-46AD-8E4C-3EE52EAF59E7}" type="pres">
      <dgm:prSet presAssocID="{092A8028-CB04-48E4-B744-95542212E9D0}" presName="descendantText" presStyleLbl="alignNode1" presStyleIdx="2" presStyleCnt="4">
        <dgm:presLayoutVars>
          <dgm:bulletEnabled/>
        </dgm:presLayoutVars>
      </dgm:prSet>
      <dgm:spPr/>
    </dgm:pt>
    <dgm:pt modelId="{75F1DB52-C6E0-4300-8BEC-05117E00C5F3}" type="pres">
      <dgm:prSet presAssocID="{14F07F70-3743-4885-8F40-744B7C22A614}" presName="sp" presStyleCnt="0"/>
      <dgm:spPr/>
    </dgm:pt>
    <dgm:pt modelId="{CF6F252B-5B01-4180-B629-6F539F062693}" type="pres">
      <dgm:prSet presAssocID="{C2968B99-BD91-4F66-8DDC-4F3F8B928E66}" presName="linNode" presStyleCnt="0"/>
      <dgm:spPr/>
    </dgm:pt>
    <dgm:pt modelId="{63027C41-095F-4B35-9A66-AC19CF271A38}" type="pres">
      <dgm:prSet presAssocID="{C2968B99-BD91-4F66-8DDC-4F3F8B928E66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56CFF6C6-4068-4953-A091-3E55B2B83B2E}" type="pres">
      <dgm:prSet presAssocID="{C2968B99-BD91-4F66-8DDC-4F3F8B928E66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AB650A20-5338-4AFD-9215-EA7106A9E470}" srcId="{C8E1085D-8DA2-4D3A-AF61-A8A09075AA14}" destId="{0C3A96DB-1040-4991-961E-E27302BBDAA1}" srcOrd="0" destOrd="0" parTransId="{A0DAF5EE-8655-40D0-A78B-8B2ABB6730B3}" sibTransId="{015F8B57-C32F-4AB1-ADEE-57F34652FFA3}"/>
    <dgm:cxn modelId="{C8154B23-C6AE-45AA-BA16-D6962DD6F783}" type="presOf" srcId="{ADEBEB31-67E1-491A-BD7E-447DA345C23E}" destId="{65B47C7C-E1C5-4CCA-B319-C6EF35683D24}" srcOrd="0" destOrd="0" presId="urn:microsoft.com/office/officeart/2016/7/layout/VerticalHollowActionList"/>
    <dgm:cxn modelId="{74F54328-E8D9-4EB0-89C3-8C748696FF1E}" type="presOf" srcId="{92989E81-C562-4FBE-B04F-D1FEFB5D4609}" destId="{E954DE69-1BBF-46AD-8E4C-3EE52EAF59E7}" srcOrd="0" destOrd="0" presId="urn:microsoft.com/office/officeart/2016/7/layout/VerticalHollowActionList"/>
    <dgm:cxn modelId="{24A12130-B3EE-46CD-A2F9-ED63C5F6B6AE}" srcId="{3972D2B5-E019-4160-9235-EDBB286F2E15}" destId="{ADEBEB31-67E1-491A-BD7E-447DA345C23E}" srcOrd="0" destOrd="0" parTransId="{133BA911-DBD5-4CF1-8D10-80814F3FB20D}" sibTransId="{E68A98CB-926E-4429-92B7-537533DDB1A4}"/>
    <dgm:cxn modelId="{A9A92930-49B4-489C-88DA-44D1F067BAAC}" type="presOf" srcId="{092A8028-CB04-48E4-B744-95542212E9D0}" destId="{C5B8A234-4114-4477-AF8D-591AD4D91A16}" srcOrd="0" destOrd="0" presId="urn:microsoft.com/office/officeart/2016/7/layout/VerticalHollowActionList"/>
    <dgm:cxn modelId="{7747D23A-9F0B-4A37-82EF-F3B4B42AA6DF}" type="presOf" srcId="{C68C3C52-A2A6-4CD8-AC72-39BC4B6B1E04}" destId="{56CFF6C6-4068-4953-A091-3E55B2B83B2E}" srcOrd="0" destOrd="0" presId="urn:microsoft.com/office/officeart/2016/7/layout/VerticalHollowActionList"/>
    <dgm:cxn modelId="{5030D844-7C7D-4B77-886E-6A52ABA2524D}" type="presOf" srcId="{0C3A96DB-1040-4991-961E-E27302BBDAA1}" destId="{87B94C33-A476-409B-9534-56098A8BE285}" srcOrd="0" destOrd="0" presId="urn:microsoft.com/office/officeart/2016/7/layout/VerticalHollowActionList"/>
    <dgm:cxn modelId="{0F113E59-F4F3-4653-A490-78D65D9AAA9A}" srcId="{092A8028-CB04-48E4-B744-95542212E9D0}" destId="{92989E81-C562-4FBE-B04F-D1FEFB5D4609}" srcOrd="0" destOrd="0" parTransId="{D1A04536-0F79-4A0A-BD6F-CBCECADA3350}" sibTransId="{C72A9E8F-DF24-4FFD-900A-087A21ACB074}"/>
    <dgm:cxn modelId="{300DD659-BF05-4DAD-92D3-C3367C3724FB}" type="presOf" srcId="{C8E1085D-8DA2-4D3A-AF61-A8A09075AA14}" destId="{4C87DFE0-2D7E-471A-8DBE-67547DCB77C8}" srcOrd="0" destOrd="0" presId="urn:microsoft.com/office/officeart/2016/7/layout/VerticalHollowActionList"/>
    <dgm:cxn modelId="{D5B42F5A-3C32-4C54-9F9D-FCE3E4731B58}" type="presOf" srcId="{C2968B99-BD91-4F66-8DDC-4F3F8B928E66}" destId="{63027C41-095F-4B35-9A66-AC19CF271A38}" srcOrd="0" destOrd="0" presId="urn:microsoft.com/office/officeart/2016/7/layout/VerticalHollowActionList"/>
    <dgm:cxn modelId="{D5F56088-A46A-4627-8641-53922CFFE3F3}" type="presOf" srcId="{3972D2B5-E019-4160-9235-EDBB286F2E15}" destId="{DCCCBB55-28C6-42E4-BEFB-88BDC1F15EC7}" srcOrd="0" destOrd="0" presId="urn:microsoft.com/office/officeart/2016/7/layout/VerticalHollowActionList"/>
    <dgm:cxn modelId="{17CB0E8C-13E0-420D-BA62-C7554E7B256D}" srcId="{C2968B99-BD91-4F66-8DDC-4F3F8B928E66}" destId="{C68C3C52-A2A6-4CD8-AC72-39BC4B6B1E04}" srcOrd="0" destOrd="0" parTransId="{8350D24B-14C2-4955-A337-6251D2281B1B}" sibTransId="{16D6B6D8-AAF9-4744-878B-A6AA02A8FA90}"/>
    <dgm:cxn modelId="{3F6BB1A3-3CB1-4947-A523-315992AE35CC}" type="presOf" srcId="{F3079C3E-869C-46B6-902D-C2CCA8379668}" destId="{3C89E8A1-6E1F-484A-BD0E-5DFB92A81203}" srcOrd="0" destOrd="0" presId="urn:microsoft.com/office/officeart/2016/7/layout/VerticalHollowActionList"/>
    <dgm:cxn modelId="{096A10BA-8711-4E55-81B4-E93F5E97B301}" srcId="{3972D2B5-E019-4160-9235-EDBB286F2E15}" destId="{092A8028-CB04-48E4-B744-95542212E9D0}" srcOrd="2" destOrd="0" parTransId="{05750A1A-20D9-4477-8963-29974F9B3976}" sibTransId="{14F07F70-3743-4885-8F40-744B7C22A614}"/>
    <dgm:cxn modelId="{F7E8DCCA-B4B6-46D2-9C77-D981BDFA4F8E}" srcId="{ADEBEB31-67E1-491A-BD7E-447DA345C23E}" destId="{F3079C3E-869C-46B6-902D-C2CCA8379668}" srcOrd="0" destOrd="0" parTransId="{75DF6E51-4A9F-4E29-9593-8855783CB5C4}" sibTransId="{5814E5BA-B542-4B20-8172-F23A8B2E4DAF}"/>
    <dgm:cxn modelId="{11002ADB-09C9-4605-86EB-7DBC11EE230C}" srcId="{3972D2B5-E019-4160-9235-EDBB286F2E15}" destId="{C8E1085D-8DA2-4D3A-AF61-A8A09075AA14}" srcOrd="1" destOrd="0" parTransId="{F9A6949B-CE50-4C99-A85E-61B5EB2AE504}" sibTransId="{38C2F823-B4E7-4314-92B9-2227CC6DB176}"/>
    <dgm:cxn modelId="{70B3D1F6-8327-48F7-A784-ABAF270EA928}" srcId="{3972D2B5-E019-4160-9235-EDBB286F2E15}" destId="{C2968B99-BD91-4F66-8DDC-4F3F8B928E66}" srcOrd="3" destOrd="0" parTransId="{9D4017C0-250A-45D0-B9F0-16335914DE6F}" sibTransId="{C8A14E1B-BD91-4A26-B06A-8F721F07DC1E}"/>
    <dgm:cxn modelId="{9C8E7419-2F73-4FFA-BF17-F2ACBD7C8746}" type="presParOf" srcId="{DCCCBB55-28C6-42E4-BEFB-88BDC1F15EC7}" destId="{5263F7C7-3F45-42A1-94FC-870A56D0B7E0}" srcOrd="0" destOrd="0" presId="urn:microsoft.com/office/officeart/2016/7/layout/VerticalHollowActionList"/>
    <dgm:cxn modelId="{ACA63BF4-16F0-4B7A-B49A-B58709E13216}" type="presParOf" srcId="{5263F7C7-3F45-42A1-94FC-870A56D0B7E0}" destId="{65B47C7C-E1C5-4CCA-B319-C6EF35683D24}" srcOrd="0" destOrd="0" presId="urn:microsoft.com/office/officeart/2016/7/layout/VerticalHollowActionList"/>
    <dgm:cxn modelId="{56746DA6-ABD6-4005-97C6-DF3D28FE2299}" type="presParOf" srcId="{5263F7C7-3F45-42A1-94FC-870A56D0B7E0}" destId="{3C89E8A1-6E1F-484A-BD0E-5DFB92A81203}" srcOrd="1" destOrd="0" presId="urn:microsoft.com/office/officeart/2016/7/layout/VerticalHollowActionList"/>
    <dgm:cxn modelId="{D456DE7C-E11F-441C-9793-BBBAAB508509}" type="presParOf" srcId="{DCCCBB55-28C6-42E4-BEFB-88BDC1F15EC7}" destId="{79F718C7-2D8D-4C4E-85F4-DE62EAC836A0}" srcOrd="1" destOrd="0" presId="urn:microsoft.com/office/officeart/2016/7/layout/VerticalHollowActionList"/>
    <dgm:cxn modelId="{35CFDA85-EB7F-43EF-BD8A-045B3CE8BD05}" type="presParOf" srcId="{DCCCBB55-28C6-42E4-BEFB-88BDC1F15EC7}" destId="{5430089E-92CD-4EA5-B811-9A5486BB52D6}" srcOrd="2" destOrd="0" presId="urn:microsoft.com/office/officeart/2016/7/layout/VerticalHollowActionList"/>
    <dgm:cxn modelId="{12825B29-CDC2-4D9E-A47D-F9EED6F12F1C}" type="presParOf" srcId="{5430089E-92CD-4EA5-B811-9A5486BB52D6}" destId="{4C87DFE0-2D7E-471A-8DBE-67547DCB77C8}" srcOrd="0" destOrd="0" presId="urn:microsoft.com/office/officeart/2016/7/layout/VerticalHollowActionList"/>
    <dgm:cxn modelId="{4645D347-95F6-4557-9D2A-459212B020E0}" type="presParOf" srcId="{5430089E-92CD-4EA5-B811-9A5486BB52D6}" destId="{87B94C33-A476-409B-9534-56098A8BE285}" srcOrd="1" destOrd="0" presId="urn:microsoft.com/office/officeart/2016/7/layout/VerticalHollowActionList"/>
    <dgm:cxn modelId="{7C7B01B7-047B-422D-A54E-F5A5D6CFB227}" type="presParOf" srcId="{DCCCBB55-28C6-42E4-BEFB-88BDC1F15EC7}" destId="{73CE989E-3885-43D4-88A2-F5DCDF01FC67}" srcOrd="3" destOrd="0" presId="urn:microsoft.com/office/officeart/2016/7/layout/VerticalHollowActionList"/>
    <dgm:cxn modelId="{94EEAF91-2E25-48EC-87FC-B58F10F3E3D4}" type="presParOf" srcId="{DCCCBB55-28C6-42E4-BEFB-88BDC1F15EC7}" destId="{1ECA9F0E-DF88-4656-BB11-508EC47C8A64}" srcOrd="4" destOrd="0" presId="urn:microsoft.com/office/officeart/2016/7/layout/VerticalHollowActionList"/>
    <dgm:cxn modelId="{4E0B2806-6D6A-4C31-B79C-48CA716DCDAB}" type="presParOf" srcId="{1ECA9F0E-DF88-4656-BB11-508EC47C8A64}" destId="{C5B8A234-4114-4477-AF8D-591AD4D91A16}" srcOrd="0" destOrd="0" presId="urn:microsoft.com/office/officeart/2016/7/layout/VerticalHollowActionList"/>
    <dgm:cxn modelId="{420C47AC-4C87-431C-A664-55EE4413BB51}" type="presParOf" srcId="{1ECA9F0E-DF88-4656-BB11-508EC47C8A64}" destId="{E954DE69-1BBF-46AD-8E4C-3EE52EAF59E7}" srcOrd="1" destOrd="0" presId="urn:microsoft.com/office/officeart/2016/7/layout/VerticalHollowActionList"/>
    <dgm:cxn modelId="{9E665956-7C40-4577-8184-2AF587EA0C6A}" type="presParOf" srcId="{DCCCBB55-28C6-42E4-BEFB-88BDC1F15EC7}" destId="{75F1DB52-C6E0-4300-8BEC-05117E00C5F3}" srcOrd="5" destOrd="0" presId="urn:microsoft.com/office/officeart/2016/7/layout/VerticalHollowActionList"/>
    <dgm:cxn modelId="{0E03AB15-B5C5-4AF9-A94B-A36DB2A7927F}" type="presParOf" srcId="{DCCCBB55-28C6-42E4-BEFB-88BDC1F15EC7}" destId="{CF6F252B-5B01-4180-B629-6F539F062693}" srcOrd="6" destOrd="0" presId="urn:microsoft.com/office/officeart/2016/7/layout/VerticalHollowActionList"/>
    <dgm:cxn modelId="{7225A029-72B4-4E81-BCE6-416A333389BC}" type="presParOf" srcId="{CF6F252B-5B01-4180-B629-6F539F062693}" destId="{63027C41-095F-4B35-9A66-AC19CF271A38}" srcOrd="0" destOrd="0" presId="urn:microsoft.com/office/officeart/2016/7/layout/VerticalHollowActionList"/>
    <dgm:cxn modelId="{DCBED6B5-947A-4B83-8581-ABC0ABC8EAA9}" type="presParOf" srcId="{CF6F252B-5B01-4180-B629-6F539F062693}" destId="{56CFF6C6-4068-4953-A091-3E55B2B83B2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9E8A1-6E1F-484A-BD0E-5DFB92A81203}">
      <dsp:nvSpPr>
        <dsp:cNvPr id="0" name=""/>
        <dsp:cNvSpPr/>
      </dsp:nvSpPr>
      <dsp:spPr>
        <a:xfrm>
          <a:off x="1362533" y="1582"/>
          <a:ext cx="5450132" cy="8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48" tIns="208190" rIns="105748" bIns="2081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Pull the Pin</a:t>
          </a:r>
        </a:p>
      </dsp:txBody>
      <dsp:txXfrm>
        <a:off x="1362533" y="1582"/>
        <a:ext cx="5450132" cy="819645"/>
      </dsp:txXfrm>
    </dsp:sp>
    <dsp:sp modelId="{65B47C7C-E1C5-4CCA-B319-C6EF35683D24}">
      <dsp:nvSpPr>
        <dsp:cNvPr id="0" name=""/>
        <dsp:cNvSpPr/>
      </dsp:nvSpPr>
      <dsp:spPr>
        <a:xfrm>
          <a:off x="0" y="1582"/>
          <a:ext cx="1362533" cy="819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01" tIns="80963" rIns="72101" bIns="8096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Pull</a:t>
          </a:r>
        </a:p>
      </dsp:txBody>
      <dsp:txXfrm>
        <a:off x="0" y="1582"/>
        <a:ext cx="1362533" cy="819645"/>
      </dsp:txXfrm>
    </dsp:sp>
    <dsp:sp modelId="{87B94C33-A476-409B-9534-56098A8BE285}">
      <dsp:nvSpPr>
        <dsp:cNvPr id="0" name=""/>
        <dsp:cNvSpPr/>
      </dsp:nvSpPr>
      <dsp:spPr>
        <a:xfrm>
          <a:off x="1362533" y="870406"/>
          <a:ext cx="5450132" cy="8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48" tIns="208190" rIns="105748" bIns="2081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Aim the Nozzle at the Base of the Fire</a:t>
          </a:r>
        </a:p>
      </dsp:txBody>
      <dsp:txXfrm>
        <a:off x="1362533" y="870406"/>
        <a:ext cx="5450132" cy="819645"/>
      </dsp:txXfrm>
    </dsp:sp>
    <dsp:sp modelId="{4C87DFE0-2D7E-471A-8DBE-67547DCB77C8}">
      <dsp:nvSpPr>
        <dsp:cNvPr id="0" name=""/>
        <dsp:cNvSpPr/>
      </dsp:nvSpPr>
      <dsp:spPr>
        <a:xfrm>
          <a:off x="0" y="870406"/>
          <a:ext cx="1362533" cy="819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01" tIns="80963" rIns="72101" bIns="8096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Aim</a:t>
          </a:r>
        </a:p>
      </dsp:txBody>
      <dsp:txXfrm>
        <a:off x="0" y="870406"/>
        <a:ext cx="1362533" cy="819645"/>
      </dsp:txXfrm>
    </dsp:sp>
    <dsp:sp modelId="{E954DE69-1BBF-46AD-8E4C-3EE52EAF59E7}">
      <dsp:nvSpPr>
        <dsp:cNvPr id="0" name=""/>
        <dsp:cNvSpPr/>
      </dsp:nvSpPr>
      <dsp:spPr>
        <a:xfrm>
          <a:off x="1362533" y="1739229"/>
          <a:ext cx="5450132" cy="8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48" tIns="208190" rIns="105748" bIns="2081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Squeeze the Handle</a:t>
          </a:r>
        </a:p>
      </dsp:txBody>
      <dsp:txXfrm>
        <a:off x="1362533" y="1739229"/>
        <a:ext cx="5450132" cy="819645"/>
      </dsp:txXfrm>
    </dsp:sp>
    <dsp:sp modelId="{C5B8A234-4114-4477-AF8D-591AD4D91A16}">
      <dsp:nvSpPr>
        <dsp:cNvPr id="0" name=""/>
        <dsp:cNvSpPr/>
      </dsp:nvSpPr>
      <dsp:spPr>
        <a:xfrm>
          <a:off x="0" y="1739229"/>
          <a:ext cx="1362533" cy="819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01" tIns="80963" rIns="72101" bIns="8096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Squeeze</a:t>
          </a:r>
        </a:p>
      </dsp:txBody>
      <dsp:txXfrm>
        <a:off x="0" y="1739229"/>
        <a:ext cx="1362533" cy="819645"/>
      </dsp:txXfrm>
    </dsp:sp>
    <dsp:sp modelId="{56CFF6C6-4068-4953-A091-3E55B2B83B2E}">
      <dsp:nvSpPr>
        <dsp:cNvPr id="0" name=""/>
        <dsp:cNvSpPr/>
      </dsp:nvSpPr>
      <dsp:spPr>
        <a:xfrm>
          <a:off x="1362533" y="2608053"/>
          <a:ext cx="5450132" cy="8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48" tIns="208190" rIns="105748" bIns="2081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Sweep Side to Side</a:t>
          </a:r>
        </a:p>
      </dsp:txBody>
      <dsp:txXfrm>
        <a:off x="1362533" y="2608053"/>
        <a:ext cx="5450132" cy="819645"/>
      </dsp:txXfrm>
    </dsp:sp>
    <dsp:sp modelId="{63027C41-095F-4B35-9A66-AC19CF271A38}">
      <dsp:nvSpPr>
        <dsp:cNvPr id="0" name=""/>
        <dsp:cNvSpPr/>
      </dsp:nvSpPr>
      <dsp:spPr>
        <a:xfrm>
          <a:off x="0" y="2608053"/>
          <a:ext cx="1362533" cy="819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01" tIns="80963" rIns="72101" bIns="8096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Sweep</a:t>
          </a:r>
        </a:p>
      </dsp:txBody>
      <dsp:txXfrm>
        <a:off x="0" y="2608053"/>
        <a:ext cx="1362533" cy="81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E182-1178-4637-8EDD-8CF0D6E3893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929C-DB9A-4AA8-B5A8-8AEDB447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096DC20-F9E9-F186-F902-66E9BD9FC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321EF2E-AC2A-FCB4-8ECC-7120DB6D3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3994150"/>
            <a:ext cx="4851400" cy="4298950"/>
          </a:xfrm>
          <a:noFill/>
          <a:ln/>
        </p:spPr>
        <p:txBody>
          <a:bodyPr/>
          <a:lstStyle/>
          <a:p>
            <a:r>
              <a:rPr lang="en-US" altLang="en-US"/>
              <a:t>ASK “HOW DO I DECIDE TO FIGHT THE FIRE OR EVACUATE?”</a:t>
            </a:r>
          </a:p>
          <a:p>
            <a:endParaRPr lang="en-US" altLang="en-US"/>
          </a:p>
          <a:p>
            <a:r>
              <a:rPr lang="en-US" altLang="en-US"/>
              <a:t>IF ONE OR MORE OF THE ABOVE CRITERIA AREN’T MET, BUG OUT!</a:t>
            </a:r>
          </a:p>
          <a:p>
            <a:endParaRPr lang="en-US" altLang="en-US"/>
          </a:p>
          <a:p>
            <a:r>
              <a:rPr lang="en-US" altLang="en-US"/>
              <a:t>IF YOU DO USE AN EXTINGUISHER, PLACE IT OUT OF SERVICE AND NOTIFY THE APPROPRIATE PERSON(S) SO IT CAN BE RECHARGED OR REPLACED.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470743-6989-53F0-279C-0211368B1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7CF4A4E-DC9B-4A7E-3EFA-9A99A5EC2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Slide is from Willis Fire Protection Company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Class “A” fires only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2.5 gal. water </a:t>
            </a:r>
            <a:r>
              <a:rPr lang="en-US" altLang="en-US" sz="1200" i="1" dirty="0">
                <a:latin typeface="Tahoma" panose="020B0604030504040204" pitchFamily="34" charset="0"/>
              </a:rPr>
              <a:t>(up to 1 minute discharge time)</a:t>
            </a:r>
            <a:endParaRPr lang="en-US" altLang="en-US" sz="1200" dirty="0">
              <a:latin typeface="Tahoma" panose="020B060403050404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Has pressure gauge to allow visual capacity check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30-40 ft. maximum effective range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Can be started and stopped as necessary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Extinguishes by </a:t>
            </a:r>
            <a:r>
              <a:rPr lang="en-US" altLang="en-US" sz="12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cooling</a:t>
            </a:r>
            <a:r>
              <a:rPr lang="en-US" altLang="en-US" sz="1200" dirty="0">
                <a:latin typeface="Tahoma" panose="020B0604030504040204" pitchFamily="34" charset="0"/>
              </a:rPr>
              <a:t> burning material below the ignition point.</a:t>
            </a:r>
          </a:p>
          <a:p>
            <a:pPr>
              <a:spcAft>
                <a:spcPct val="20000"/>
              </a:spcAft>
            </a:pPr>
            <a:endParaRPr lang="en-US" altLang="en-US" sz="1200" dirty="0">
              <a:latin typeface="Tahoma" panose="020B060403050404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Class “B” or “C” fires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2.5-100 lb. of CO</a:t>
            </a:r>
            <a:r>
              <a:rPr lang="en-US" altLang="en-US" sz="1200" baseline="-25000" dirty="0">
                <a:latin typeface="Tahoma" panose="020B0604030504040204" pitchFamily="34" charset="0"/>
              </a:rPr>
              <a:t>2</a:t>
            </a:r>
            <a:r>
              <a:rPr lang="en-US" altLang="en-US" sz="1200" dirty="0">
                <a:latin typeface="Tahoma" panose="020B0604030504040204" pitchFamily="34" charset="0"/>
              </a:rPr>
              <a:t>                        </a:t>
            </a:r>
            <a:r>
              <a:rPr lang="en-US" altLang="en-US" sz="1200" i="1" dirty="0">
                <a:latin typeface="Tahoma" panose="020B0604030504040204" pitchFamily="34" charset="0"/>
              </a:rPr>
              <a:t>(8-30 seconds discharge time)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Has </a:t>
            </a:r>
            <a:r>
              <a:rPr lang="en-US" altLang="en-US" sz="12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NO</a:t>
            </a:r>
            <a:r>
              <a:rPr lang="en-US" altLang="en-US" sz="1200" dirty="0">
                <a:latin typeface="Tahoma" panose="020B0604030504040204" pitchFamily="34" charset="0"/>
              </a:rPr>
              <a:t> pressure gauge--capacity verified by weight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3-8 ft. maximum effective range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Extinguishes by </a:t>
            </a:r>
            <a:r>
              <a:rPr lang="en-US" altLang="en-US" sz="12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smothering</a:t>
            </a:r>
            <a:r>
              <a:rPr lang="en-US" altLang="en-US" sz="1200" dirty="0">
                <a:latin typeface="Tahoma" panose="020B0604030504040204" pitchFamily="34" charset="0"/>
              </a:rPr>
              <a:t> burning materials</a:t>
            </a:r>
          </a:p>
          <a:p>
            <a:pPr>
              <a:spcAft>
                <a:spcPct val="20000"/>
              </a:spcAft>
            </a:pPr>
            <a:r>
              <a:rPr lang="en-US" altLang="en-US" sz="1200" dirty="0">
                <a:latin typeface="Tahoma" panose="020B0604030504040204" pitchFamily="34" charset="0"/>
              </a:rPr>
              <a:t>Effectiveness </a:t>
            </a:r>
            <a:r>
              <a:rPr lang="en-US" altLang="en-US" sz="12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decreases</a:t>
            </a:r>
            <a:r>
              <a:rPr lang="en-US" altLang="en-US" sz="1200" dirty="0">
                <a:latin typeface="Tahoma" panose="020B0604030504040204" pitchFamily="34" charset="0"/>
              </a:rPr>
              <a:t> as temperature of burning material increases.</a:t>
            </a:r>
          </a:p>
          <a:p>
            <a:pPr>
              <a:spcAft>
                <a:spcPct val="20000"/>
              </a:spcAft>
            </a:pPr>
            <a:endParaRPr lang="en-US" altLang="en-US" sz="1200" dirty="0">
              <a:latin typeface="Tahoma" panose="020B060403050404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</a:rPr>
              <a:t>Class “A”, “B”, or “C” fires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</a:rPr>
              <a:t>2.5-20 lb. dry chemical </a:t>
            </a:r>
            <a:r>
              <a:rPr lang="en-US" altLang="en-US" i="1" dirty="0">
                <a:latin typeface="Tahoma" panose="020B0604030504040204" pitchFamily="34" charset="0"/>
              </a:rPr>
              <a:t>(ammonium phosphate)           8-25 seconds discharge time)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</a:rPr>
              <a:t>Has pressure gauge to allow visual capacity check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</a:rPr>
              <a:t>5-20 ft. maximum effective range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</a:rPr>
              <a:t>Extinguishes by </a:t>
            </a:r>
            <a:r>
              <a:rPr lang="en-US" altLang="en-US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smothering</a:t>
            </a:r>
            <a:r>
              <a:rPr lang="en-US" altLang="en-US" dirty="0">
                <a:latin typeface="Tahoma" panose="020B0604030504040204" pitchFamily="34" charset="0"/>
              </a:rPr>
              <a:t> burning materials.</a:t>
            </a:r>
          </a:p>
          <a:p>
            <a:pPr>
              <a:spcAft>
                <a:spcPct val="20000"/>
              </a:spcAft>
            </a:pPr>
            <a:endParaRPr lang="en-US" altLang="en-US" sz="1200" dirty="0"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B929C-DB9A-4AA8-B5A8-8AEDB4479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97BF-B2DE-02B7-C537-D8B31D7FE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BC9C-D9B9-E8ED-D92B-7160B8BF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66A4A-62E1-4DC2-6EC8-2401E5E4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E8FC-893B-6081-A4AE-3A78D260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BA3E-92FA-503E-C51C-EB916178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C64C-7A2E-015F-B1AA-01AF5998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3FC2D-91C3-C1D8-3806-8D28E27B0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D56B-4FB9-19D7-E06E-C1AA1678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858C8-BA23-FFDF-1BC0-9EBD96BA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94DC-F883-5AFF-1AD0-A1B6E44D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1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25A91-9A58-F1BE-2538-03DC6483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7E1B3-20A8-5042-4D3E-AACEC8B3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F357-8083-FF42-1FDB-5F783022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5184C-E150-9017-15CD-8636E05E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F243-087F-ADAD-F545-EE2B1683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9583C21-9F98-EE1A-86CC-4D94908B7B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84501" y="4086225"/>
            <a:ext cx="7378700" cy="1250950"/>
          </a:xfr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AA7516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F8FFDF1-C073-EC1E-8642-A3E52C51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anchor="ctr"/>
          <a:lstStyle/>
          <a:p>
            <a:pPr algn="l"/>
            <a:endParaRPr lang="en-GB" altLang="en-US" sz="2400" b="0">
              <a:latin typeface="Arial" panose="020B0604020202020204" pitchFamily="34" charset="0"/>
            </a:endParaRP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64E54338-3268-A362-E5BD-6714EA74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7" b="14476"/>
          <a:stretch>
            <a:fillRect/>
          </a:stretch>
        </p:blipFill>
        <p:spPr bwMode="auto">
          <a:xfrm>
            <a:off x="8026400" y="0"/>
            <a:ext cx="4165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85899B69-5494-DF19-6A0C-50576181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465388"/>
            <a:ext cx="2878667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>
            <a:extLst>
              <a:ext uri="{FF2B5EF4-FFF2-40B4-BE49-F238E27FC236}">
                <a16:creationId xmlns:a16="http://schemas.microsoft.com/office/drawing/2014/main" id="{54473EB1-21E1-796D-42F2-5B29AD61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35699"/>
          <a:stretch>
            <a:fillRect/>
          </a:stretch>
        </p:blipFill>
        <p:spPr bwMode="auto">
          <a:xfrm>
            <a:off x="3759200" y="0"/>
            <a:ext cx="447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>
            <a:extLst>
              <a:ext uri="{FF2B5EF4-FFF2-40B4-BE49-F238E27FC236}">
                <a16:creationId xmlns:a16="http://schemas.microsoft.com/office/drawing/2014/main" id="{62E50849-DB6C-7806-EE39-BBBE4C6B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5" b="43333"/>
          <a:stretch>
            <a:fillRect/>
          </a:stretch>
        </p:blipFill>
        <p:spPr bwMode="auto">
          <a:xfrm>
            <a:off x="0" y="0"/>
            <a:ext cx="39793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132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78EF-FDD2-8D3D-8160-A01C2DE7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3816-04CC-9975-0337-828722A1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91E73-D8EF-A559-7C43-3F8196A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130DB4-AB8A-43A9-B5A7-B7CB4A1737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20671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81CD-F3D5-CD0C-418A-DB922BEB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E3D7-A407-3DC9-D101-258249B5B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CEF9-D857-C373-0EFE-0E9BE88F5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35735-F939-4E8E-B31B-B4E847B0D7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99393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6E96-11DD-F01E-71A2-4532DC14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B928-408A-E079-9906-3CF4822C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4419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7D239-4214-8085-DA86-C86A79A1C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7200" y="1371600"/>
            <a:ext cx="4419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9EC59-AF2B-3B26-2FEB-F97D599C0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041628-CEDF-40A5-A5DE-6A123A8C7A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992793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65A8-3BC0-7ACD-4430-53CF9914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3CC06-DFCE-A2A4-86E0-60F7BFED8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8260-4BDE-4B9D-EF82-8A07C2467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F518A-1146-F2DE-0631-8F77EFEB2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6FDC2-1FF3-13FB-A990-70F1681A8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FE87-C626-7D53-D058-8917E33A9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2A1B4-FAA2-4B9E-8075-A6E2AE4DED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00973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08C9-AAAC-07E6-FB0A-D7FAE543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71094-9299-CFC6-3F66-24DAC37A1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2A2966-C589-40D5-A7DA-25BB1D0B26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1466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BD20B-39F0-5FF3-A8BB-C6B0F0D07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DA5485-2A94-48A3-8338-0147E77136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6081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5287-CBC9-7BB7-4BCA-D1E92308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A0E6-472A-1019-4EF8-946E6696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006EF-7146-8BE6-2213-083CF4916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1873A-C3BA-F989-3094-461D2F1BD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7A943-4F26-4E06-93E0-CB5933960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9945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A4A1-D0B6-04C4-254A-37E74387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4918-780C-4098-7241-54E484356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E9B95-F080-45F4-3C22-2E3EA4A2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E943-1036-60F5-3780-3E325DF0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CF5C2-5543-761E-FCFC-9B281794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4FE-A0F3-8B0A-8C47-09341E81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3CF22-C2DA-378A-DCF4-5C5505FD4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7491C-0E31-67DD-2731-7E51D00C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4236C-40ED-2BF6-C490-2F8DB9822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071D4E-DEB7-443B-B3EA-C1FCC37BF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09190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7349-55C4-E37C-EC9F-A37F15F6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7CCFF-991C-8473-3B0A-D7322A4F3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BA6C6-A3B0-BDC5-1AA9-6496F3042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66800-B135-4856-9582-E5239E8A50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852232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B2CB5-A047-0FD0-F5A2-929F9FD78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96200" y="0"/>
            <a:ext cx="2260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2A1C0-A21B-C0D5-E05E-A6935EA7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578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0655-7C40-9768-1277-0329ADBD0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519106-B7D3-4311-9683-6E0FD142CC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3003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420D-3B10-9601-0AAE-76E1D2E2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54AD7-1D43-176B-CB24-FA4619BE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6828F-6BD1-6ABF-BD21-FE5B56EE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F0C8-11B3-2B7D-9711-D6ADF8D3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2960-B627-4607-FE4E-B4B0E2CE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7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0245-D4A4-15FE-6F6C-B6C5089B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9095-0104-AD80-3062-B795B7430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A2D0A-2DA6-A8C5-D810-F6E13ABA1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E53BE-FF5E-67B5-FDC6-BBBC8768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88B7-AAD7-465B-ADDD-256E202E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F8900-569D-0025-9929-1BDC3D61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8162-18CD-E85F-77B6-4312B0C1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7F66-FDDF-8D10-62D4-2FC49992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C1625-7AD1-4F69-1F96-5D8EC8460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1EBD2-5E3B-CC9F-46B3-C6FE8736A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A1C14-DA4C-FBDB-8AFF-8F60E532B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A748C-12E3-31D8-62FA-4B6179D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64FC7-D7AE-8CF1-A956-12DE9D6B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6DCF3-B077-FC24-A73D-92739E17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D013-44C3-E0F7-0051-44FC3B37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DB5B8-A044-FAEA-7B96-DB38DC29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9F87A-19DA-C0BF-3CA8-BD6A7B3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CF4A4-1245-EBA3-B99F-71F307D1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5B681-80D3-31DF-3241-74C94CB5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E794C-7906-F1A7-564E-82B628B6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A98F7-459F-8320-9062-86B1134D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6F06-659D-90B7-8224-531F1AFD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2124-E40C-A087-A713-896FC760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616F-37ED-A03B-21C6-9AF26289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A0340-6F90-F39B-6B66-080A8507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E6641-0C96-80A3-985C-6543F39F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5CC52-3954-2B4A-F26B-7DFEB2D9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2F8A-0B14-12C2-C6C2-387B3A8B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8AB68-C0FF-1687-DE90-CD5988C40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DB96-7A67-3816-F6C5-D3B7D9442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3FD2-C7EF-7BC8-B54B-C40B25D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C2D1E-FEDB-585A-34DD-810E96A5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4F91-44BD-45EA-9EED-E466F6B0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E34C4-92A8-C0C4-5E00-C5888EB0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F0C68-26E3-E1DF-3D43-8D795598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85B9-5B94-E030-62B7-FA85C1F34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7BA33F-61FD-4C68-B402-2E3FCE27F6D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985A-814A-C41F-BD18-D15F549A3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12C-F55C-483A-0394-A18F38A06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FE216E-B45C-42DA-A845-C3C36D641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336C70E0-B0F5-06A7-B3A4-821A511B54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" y="0"/>
            <a:ext cx="12189884" cy="914400"/>
          </a:xfrm>
          <a:prstGeom prst="rect">
            <a:avLst/>
          </a:prstGeom>
          <a:solidFill>
            <a:srgbClr val="161D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endParaRPr lang="en-GB" altLang="en-US" sz="18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GB" altLang="en-US" sz="18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238314B-AFB9-A399-B681-152F1E7B9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904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268C1AF5-0338-1C2C-6535-6AF11B16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0"/>
            <a:ext cx="9042400" cy="838200"/>
          </a:xfrm>
          <a:prstGeom prst="rect">
            <a:avLst/>
          </a:prstGeom>
          <a:solidFill>
            <a:srgbClr val="161D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D8CEA93F-1D48-E622-EFDA-EB9EE4F9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5810250"/>
            <a:ext cx="1536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Rectangle 6">
            <a:extLst>
              <a:ext uri="{FF2B5EF4-FFF2-40B4-BE49-F238E27FC236}">
                <a16:creationId xmlns:a16="http://schemas.microsoft.com/office/drawing/2014/main" id="{51829978-D81C-BD74-EBC6-DDF01E061D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" y="6134100"/>
            <a:ext cx="304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18224E"/>
                </a:solidFill>
                <a:latin typeface="+mn-lt"/>
              </a:defRPr>
            </a:lvl1pPr>
          </a:lstStyle>
          <a:p>
            <a:fld id="{C63AE757-FDBD-4D93-80C9-36D9F48BBF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rgbClr val="18224E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18224E"/>
          </a:solidFill>
          <a:latin typeface="+mn-lt"/>
          <a:ea typeface="+mn-ea"/>
          <a:cs typeface="+mn-cs"/>
        </a:defRPr>
      </a:lvl2pPr>
      <a:lvl3pPr marL="952500" indent="-187325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18224E"/>
          </a:solidFill>
          <a:latin typeface="+mn-lt"/>
          <a:ea typeface="+mn-ea"/>
          <a:cs typeface="+mn-cs"/>
        </a:defRPr>
      </a:lvl3pPr>
      <a:lvl4pPr marL="1330325" indent="-182563" algn="l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rgbClr val="18224E"/>
          </a:solidFill>
          <a:latin typeface="+mn-lt"/>
          <a:ea typeface="+mn-ea"/>
          <a:cs typeface="+mn-cs"/>
        </a:defRPr>
      </a:lvl4pPr>
      <a:lvl5pPr marL="1709738" indent="-182563" algn="l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rgbClr val="182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BamXXVD3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laws-regs/regulations/standardnumber/1910/1910.110" TargetMode="External"/><Relationship Id="rId13" Type="http://schemas.openxmlformats.org/officeDocument/2006/relationships/hyperlink" Target="https://www.osha.gov/laws-regs/regulations/standardnumber/1910/1910.1200" TargetMode="External"/><Relationship Id="rId3" Type="http://schemas.openxmlformats.org/officeDocument/2006/relationships/image" Target="../media/image32.svg"/><Relationship Id="rId7" Type="http://schemas.openxmlformats.org/officeDocument/2006/relationships/hyperlink" Target="https://www.osha.gov/laws-regs/regulations/standardnumber/1910/1910.106" TargetMode="External"/><Relationship Id="rId12" Type="http://schemas.openxmlformats.org/officeDocument/2006/relationships/hyperlink" Target="https://www.osha.gov/laws-regs/regulations/standardnumber/1910/1910.25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laws-regs/regulations/standardnumber/1910/1910.37" TargetMode="External"/><Relationship Id="rId11" Type="http://schemas.openxmlformats.org/officeDocument/2006/relationships/hyperlink" Target="https://www.osha.gov/laws-regs/regulations/standardnumber/1910#1910_Subpart_Q" TargetMode="External"/><Relationship Id="rId5" Type="http://schemas.openxmlformats.org/officeDocument/2006/relationships/hyperlink" Target="https://www.osha.gov/laws-regs/regulations/standardnumber/1910#1910_Subpart_E" TargetMode="External"/><Relationship Id="rId10" Type="http://schemas.openxmlformats.org/officeDocument/2006/relationships/hyperlink" Target="https://www.osha.gov/laws-regs/regulations/standardnumber/1910/1910.157" TargetMode="External"/><Relationship Id="rId4" Type="http://schemas.openxmlformats.org/officeDocument/2006/relationships/hyperlink" Target="https://www.osha.gov/fire-safety/standards" TargetMode="External"/><Relationship Id="rId9" Type="http://schemas.openxmlformats.org/officeDocument/2006/relationships/hyperlink" Target="https://www.osha.gov/laws-regs/regulations/standardnumber/1910#1910_Subpart_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 extinguisher and hose reel in hotel corridor">
            <a:extLst>
              <a:ext uri="{FF2B5EF4-FFF2-40B4-BE49-F238E27FC236}">
                <a16:creationId xmlns:a16="http://schemas.microsoft.com/office/drawing/2014/main" id="{CEFCD303-C396-7D26-FC7A-9811A6FF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093" b="86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77910-29F4-AC94-4C3E-95FAA4991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  <a:ln w="7620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4000" b="1" dirty="0">
                <a:latin typeface="+mn-lt"/>
                <a:ea typeface="+mn-ea"/>
                <a:cs typeface="+mn-cs"/>
              </a:rPr>
              <a:t>Fire Extinguisher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D4BFD-98D5-2256-9699-6A63C0E6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Craig Findley, CPTM, COSS</a:t>
            </a:r>
          </a:p>
          <a:p>
            <a:pPr algn="r"/>
            <a:r>
              <a:rPr lang="en-US" sz="1800" dirty="0"/>
              <a:t>Former League City, TX Volunteer Firefighter</a:t>
            </a:r>
          </a:p>
        </p:txBody>
      </p:sp>
    </p:spTree>
    <p:extLst>
      <p:ext uri="{BB962C8B-B14F-4D97-AF65-F5344CB8AC3E}">
        <p14:creationId xmlns:p14="http://schemas.microsoft.com/office/powerpoint/2010/main" val="58432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Rectangle 3105">
            <a:extLst>
              <a:ext uri="{FF2B5EF4-FFF2-40B4-BE49-F238E27FC236}">
                <a16:creationId xmlns:a16="http://schemas.microsoft.com/office/drawing/2014/main" id="{D898B8EB-E53C-4E72-9817-B4BFCAD7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07" name="Freeform: Shape 3106">
            <a:extLst>
              <a:ext uri="{FF2B5EF4-FFF2-40B4-BE49-F238E27FC236}">
                <a16:creationId xmlns:a16="http://schemas.microsoft.com/office/drawing/2014/main" id="{4E130362-2F35-4AB7-9EA5-DBC0F771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08" name="Freeform: Shape 3107">
            <a:extLst>
              <a:ext uri="{FF2B5EF4-FFF2-40B4-BE49-F238E27FC236}">
                <a16:creationId xmlns:a16="http://schemas.microsoft.com/office/drawing/2014/main" id="{56BE988C-7A5B-41EC-A46C-AEA93D8D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543F66-4AFE-DC1C-631B-7366FFBB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Fire Extinguisher Examples</a:t>
            </a:r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E3CB1EC0-40A9-4D5E-B7E2-6E3423CE2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Amerex™ ABC Dry Chemical Fire Extinguishers">
            <a:extLst>
              <a:ext uri="{FF2B5EF4-FFF2-40B4-BE49-F238E27FC236}">
                <a16:creationId xmlns:a16="http://schemas.microsoft.com/office/drawing/2014/main" id="{93504B2D-6ADE-5AB8-7B18-5DD6EE48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534" y="671847"/>
            <a:ext cx="1154795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re-extinguisher">
            <a:extLst>
              <a:ext uri="{FF2B5EF4-FFF2-40B4-BE49-F238E27FC236}">
                <a16:creationId xmlns:a16="http://schemas.microsoft.com/office/drawing/2014/main" id="{BDFE20BB-9578-C471-5F83-8CBBFDB1D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7"/>
          <a:stretch/>
        </p:blipFill>
        <p:spPr bwMode="auto">
          <a:xfrm>
            <a:off x="8234538" y="625682"/>
            <a:ext cx="3614928" cy="28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109">
            <a:extLst>
              <a:ext uri="{FF2B5EF4-FFF2-40B4-BE49-F238E27FC236}">
                <a16:creationId xmlns:a16="http://schemas.microsoft.com/office/drawing/2014/main" id="{DCBE52EF-2889-423F-947C-0E44A760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Carbon Dioxide (CO2) 15lb Fire Extinguisher - Class BC - Buckeye">
            <a:extLst>
              <a:ext uri="{FF2B5EF4-FFF2-40B4-BE49-F238E27FC236}">
                <a16:creationId xmlns:a16="http://schemas.microsoft.com/office/drawing/2014/main" id="{C6506D61-A978-0837-EF54-68ADC320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088" y="3388059"/>
            <a:ext cx="2670048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ype-fire-extinguisher">
            <a:extLst>
              <a:ext uri="{FF2B5EF4-FFF2-40B4-BE49-F238E27FC236}">
                <a16:creationId xmlns:a16="http://schemas.microsoft.com/office/drawing/2014/main" id="{88663481-53E7-E544-CEC1-7D3794C1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088" y="4286313"/>
            <a:ext cx="3236976" cy="19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7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42000">
              <a:schemeClr val="tx1">
                <a:lumMod val="75000"/>
                <a:lumOff val="25000"/>
              </a:schemeClr>
            </a:gs>
            <a:gs pos="100000">
              <a:srgbClr val="68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4E15D1-DCE9-4F3D-DADC-D24772177DB9}"/>
              </a:ext>
            </a:extLst>
          </p:cNvPr>
          <p:cNvSpPr/>
          <p:nvPr/>
        </p:nvSpPr>
        <p:spPr>
          <a:xfrm>
            <a:off x="1006998" y="1817225"/>
            <a:ext cx="9954228" cy="37154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1A8D0-A690-66C0-B411-BF45C17F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How to Use a Fire Extinguisher: PASS</a:t>
            </a:r>
          </a:p>
        </p:txBody>
      </p:sp>
      <p:pic>
        <p:nvPicPr>
          <p:cNvPr id="1026" name="Picture 2" descr="How do fire extinguishers work? - Explain that Stuff">
            <a:extLst>
              <a:ext uri="{FF2B5EF4-FFF2-40B4-BE49-F238E27FC236}">
                <a16:creationId xmlns:a16="http://schemas.microsoft.com/office/drawing/2014/main" id="{6D1BCE75-611B-77CC-2F9C-99247833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81" y="1976095"/>
            <a:ext cx="2801073" cy="34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6836D6EC-994F-8310-899A-6B128F274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874053"/>
              </p:ext>
            </p:extLst>
          </p:nvPr>
        </p:nvGraphicFramePr>
        <p:xfrm>
          <a:off x="1197015" y="1976095"/>
          <a:ext cx="6812666" cy="342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50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C2899-F554-E26A-5B75-7B3E187A9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D77CE-0B56-37FE-58E3-A4EB6214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Use a Fire Extinguisher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rnd">
            <a:solidFill>
              <a:srgbClr val="92D0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How to Use a Fire Extinguisher">
            <a:hlinkClick r:id="" action="ppaction://media"/>
            <a:extLst>
              <a:ext uri="{FF2B5EF4-FFF2-40B4-BE49-F238E27FC236}">
                <a16:creationId xmlns:a16="http://schemas.microsoft.com/office/drawing/2014/main" id="{28C44D0B-9C73-2651-9408-77BCC43F8E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377155"/>
            <a:ext cx="7214616" cy="40762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02FEB-2B1F-0693-781A-02B8F2144CDD}"/>
              </a:ext>
            </a:extLst>
          </p:cNvPr>
          <p:cNvSpPr txBox="1"/>
          <p:nvPr/>
        </p:nvSpPr>
        <p:spPr>
          <a:xfrm>
            <a:off x="638882" y="4667236"/>
            <a:ext cx="3255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 Video Demonstration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9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2088-1108-D5EB-1292-C39ED85B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Fire Extinguisher Mounting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0813-7B1E-30E6-317A-32582912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8909-E6C0-4C87-68F2-BBB3C648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013996"/>
            <a:ext cx="5444382" cy="4128388"/>
          </a:xfrm>
        </p:spPr>
        <p:txBody>
          <a:bodyPr>
            <a:normAutofit/>
          </a:bodyPr>
          <a:lstStyle/>
          <a:p>
            <a:r>
              <a:rPr lang="en-US" sz="2400" dirty="0"/>
              <a:t>Fire extinguisher should be mounted so that the top of the extinguisher is no more than 5 feet above the floor if it weighs 40 pounds or less.</a:t>
            </a:r>
          </a:p>
          <a:p>
            <a:r>
              <a:rPr lang="en-US" sz="2400" dirty="0"/>
              <a:t>If the Extinguisher weights more than 40 pounds; no more than 3.5 feet above the floor.</a:t>
            </a:r>
          </a:p>
          <a:p>
            <a:r>
              <a:rPr lang="en-US" sz="2400" dirty="0"/>
              <a:t>The bottom of the extinguisher should always be at least 4 inches off the ground.</a:t>
            </a:r>
          </a:p>
          <a:p>
            <a:r>
              <a:rPr lang="en-US" sz="2400" dirty="0"/>
              <a:t>Label Must Face Outwards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605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9CDEB-3C0A-B95C-BCF7-A96104F8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Fire Extinguisher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E5-F7FE-1CBC-F138-3E000457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Fire Extinguishers should be inspected monthly, by anyone that understands how they are used.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Extinguishers must be fully charged to pass inspection.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Pins should still be in place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If you find any sign of use, damage, or have any questions, inform your supervisor, and take it out of service.</a:t>
            </a:r>
          </a:p>
          <a:p>
            <a:r>
              <a:rPr lang="en-US" sz="1700" dirty="0"/>
              <a:t>Annual and Periodic Inspections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Completed by a Certified Fire Extinguisher Service Professional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Servicing is typically performed offsite</a:t>
            </a:r>
          </a:p>
          <a:p>
            <a:endParaRPr lang="en-US" sz="1700" dirty="0"/>
          </a:p>
        </p:txBody>
      </p:sp>
      <p:pic>
        <p:nvPicPr>
          <p:cNvPr id="5" name="Picture 4" descr="A person holding a clipboard and looking at a fire extinguisher&#10;&#10;Description automatically generated">
            <a:extLst>
              <a:ext uri="{FF2B5EF4-FFF2-40B4-BE49-F238E27FC236}">
                <a16:creationId xmlns:a16="http://schemas.microsoft.com/office/drawing/2014/main" id="{62F07080-13C9-3D4E-0400-9E46B02A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1737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9446C-E952-6B1F-B680-B5B15ADC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rnd">
            <a:solidFill>
              <a:srgbClr val="92D0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840B88C-670C-286E-01FB-F133A272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C521B-1FED-B6B7-0DD2-9FD2F024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59110"/>
            <a:ext cx="3143250" cy="2601119"/>
          </a:xfrm>
        </p:spPr>
        <p:txBody>
          <a:bodyPr anchor="t">
            <a:normAutofit/>
          </a:bodyPr>
          <a:lstStyle/>
          <a:p>
            <a:r>
              <a:rPr lang="en-US" sz="2800" dirty="0"/>
              <a:t>Appendix A: Acknowledgements</a:t>
            </a:r>
          </a:p>
        </p:txBody>
      </p:sp>
      <p:pic>
        <p:nvPicPr>
          <p:cNvPr id="7" name="Graphic 6" descr="Firefighter">
            <a:extLst>
              <a:ext uri="{FF2B5EF4-FFF2-40B4-BE49-F238E27FC236}">
                <a16:creationId xmlns:a16="http://schemas.microsoft.com/office/drawing/2014/main" id="{956DFB00-FF60-1E71-F322-F6BDB362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3565" y="2074609"/>
            <a:ext cx="2089670" cy="20896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7125-BAC7-4219-2236-D65DEBE9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358815"/>
            <a:ext cx="7153147" cy="634292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/>
              <a:t>Willis Fire Safety Power Point Presentation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 Protection and Prevention – </a:t>
            </a: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OSHA Website Information</a:t>
            </a: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1910 Subpart 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Exit Routes and Emergency Planning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1910.35 – Exit Route Codes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1910.36 – Design and Construction Requirements for Exit Routes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1910.37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Maintenance of Exit Routes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1910.38 – Emergency Action Plans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1910.39 – Fire Prevention Plans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 Subpart H – Hazardous Materials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1910.106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Flammable Liquids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1910.110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Storage and Handling of Liquified Petroleum Gases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1910 Subpart 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Fire Protection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1910.157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Fire Extinguishers – Portable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1910.158 – Standpipes and Hose Systems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1910.159 – 1910.163 – Fixed Extinguishing Systems, Sprinklers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1910.164 – Fire Detection Systems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1910 Subpart Q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Welding, Cutting, Brazing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1910.252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General Requirements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1910.252(a)(2)(iii) – Fire Watch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combustible materials within 35 feet (10.7m)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 Minutes after work has completed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NFPA is recommending to change to 1 hour, not updated yet by OSHA, but will most likely be changed at some point.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1910 Subpart Z – Toxic and Hazardous Substances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1910.1200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Hazardous Communication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5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light trail using fire">
            <a:extLst>
              <a:ext uri="{FF2B5EF4-FFF2-40B4-BE49-F238E27FC236}">
                <a16:creationId xmlns:a16="http://schemas.microsoft.com/office/drawing/2014/main" id="{7D59C464-E01B-66B4-0B08-84B2C347E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3411794" y="10"/>
            <a:ext cx="878020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8FAE2-38E3-3F9D-DE97-ADEC2C5C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518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In the Event of a Fire:</a:t>
            </a:r>
            <a:br>
              <a:rPr lang="en-US" sz="4000" dirty="0"/>
            </a:br>
            <a:r>
              <a:rPr lang="en-US" sz="4000" dirty="0"/>
              <a:t>Your Responsibility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008C8-EA1B-DC0C-7E4D-E8EB1FAB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4323735" cy="3742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If in the office or at home:</a:t>
            </a:r>
          </a:p>
          <a:p>
            <a:pPr marL="5715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Pull the Alarm and Call 911</a:t>
            </a:r>
          </a:p>
          <a:p>
            <a:pPr marL="228600" lvl="1"/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At a Plant Location:</a:t>
            </a:r>
          </a:p>
          <a:p>
            <a:pPr marL="5715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Call the Control Room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386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1">
                <a:lumMod val="85000"/>
                <a:lumOff val="15000"/>
              </a:schemeClr>
            </a:gs>
            <a:gs pos="71000">
              <a:schemeClr val="tx1">
                <a:lumMod val="75000"/>
                <a:lumOff val="25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d campfire illustration">
            <a:extLst>
              <a:ext uri="{FF2B5EF4-FFF2-40B4-BE49-F238E27FC236}">
                <a16:creationId xmlns:a16="http://schemas.microsoft.com/office/drawing/2014/main" id="{D4971FA8-586A-9E89-7F50-B4D3A721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47" y="1205187"/>
            <a:ext cx="3797907" cy="446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9EC04-ED87-2EB5-77EE-F60B2411A0F0}"/>
              </a:ext>
            </a:extLst>
          </p:cNvPr>
          <p:cNvSpPr txBox="1"/>
          <p:nvPr/>
        </p:nvSpPr>
        <p:spPr>
          <a:xfrm>
            <a:off x="4301022" y="363793"/>
            <a:ext cx="358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Fire Tetrahedron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83275D4-DD54-B157-B000-AA812A76835A}"/>
              </a:ext>
            </a:extLst>
          </p:cNvPr>
          <p:cNvSpPr/>
          <p:nvPr/>
        </p:nvSpPr>
        <p:spPr>
          <a:xfrm>
            <a:off x="4810430" y="1175094"/>
            <a:ext cx="2571136" cy="20991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HEAT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CB3A93A-B402-ABC8-F4B5-E4597D8AEEC1}"/>
              </a:ext>
            </a:extLst>
          </p:cNvPr>
          <p:cNvSpPr/>
          <p:nvPr/>
        </p:nvSpPr>
        <p:spPr>
          <a:xfrm>
            <a:off x="3524864" y="3288889"/>
            <a:ext cx="2571136" cy="2099186"/>
          </a:xfrm>
          <a:prstGeom prst="triangle">
            <a:avLst/>
          </a:prstGeom>
          <a:solidFill>
            <a:srgbClr val="0D4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OXYGEN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F93199A-0882-75AB-0564-9D2E21D25092}"/>
              </a:ext>
            </a:extLst>
          </p:cNvPr>
          <p:cNvSpPr/>
          <p:nvPr/>
        </p:nvSpPr>
        <p:spPr>
          <a:xfrm>
            <a:off x="6096000" y="3288889"/>
            <a:ext cx="2571136" cy="2099186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FUEL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842ED62-F0F8-FC59-1B4D-45F5B7442E62}"/>
              </a:ext>
            </a:extLst>
          </p:cNvPr>
          <p:cNvSpPr/>
          <p:nvPr/>
        </p:nvSpPr>
        <p:spPr>
          <a:xfrm rot="10800000">
            <a:off x="4810432" y="3288889"/>
            <a:ext cx="2571136" cy="209918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E7B57-44F1-BE86-ACEF-8B24412CCC82}"/>
              </a:ext>
            </a:extLst>
          </p:cNvPr>
          <p:cNvSpPr txBox="1"/>
          <p:nvPr/>
        </p:nvSpPr>
        <p:spPr>
          <a:xfrm>
            <a:off x="5323185" y="3442606"/>
            <a:ext cx="15456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CHEMICAL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REACTION</a:t>
            </a:r>
          </a:p>
        </p:txBody>
      </p:sp>
      <p:pic>
        <p:nvPicPr>
          <p:cNvPr id="13" name="Graphic 12" descr="Fire outline">
            <a:extLst>
              <a:ext uri="{FF2B5EF4-FFF2-40B4-BE49-F238E27FC236}">
                <a16:creationId xmlns:a16="http://schemas.microsoft.com/office/drawing/2014/main" id="{D16BFE55-33E5-AC65-45EE-ECD2130ED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1756" y="1835263"/>
            <a:ext cx="628486" cy="628486"/>
          </a:xfrm>
          <a:prstGeom prst="rect">
            <a:avLst/>
          </a:prstGeom>
        </p:spPr>
      </p:pic>
      <p:pic>
        <p:nvPicPr>
          <p:cNvPr id="15" name="Graphic 14" descr="Oil Barrel outline">
            <a:extLst>
              <a:ext uri="{FF2B5EF4-FFF2-40B4-BE49-F238E27FC236}">
                <a16:creationId xmlns:a16="http://schemas.microsoft.com/office/drawing/2014/main" id="{697B578C-0335-5657-31E8-856F319E1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6964" y="3983879"/>
            <a:ext cx="709205" cy="709205"/>
          </a:xfrm>
          <a:prstGeom prst="rect">
            <a:avLst/>
          </a:prstGeom>
        </p:spPr>
      </p:pic>
      <p:pic>
        <p:nvPicPr>
          <p:cNvPr id="17" name="Graphic 16" descr="Circles with arrows outline">
            <a:extLst>
              <a:ext uri="{FF2B5EF4-FFF2-40B4-BE49-F238E27FC236}">
                <a16:creationId xmlns:a16="http://schemas.microsoft.com/office/drawing/2014/main" id="{DDD052DA-4333-7B43-FD4C-7DBFB4798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2262" y="4076110"/>
            <a:ext cx="624348" cy="62434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05051FD-7BEC-0160-BB4D-E2E62998EEB2}"/>
              </a:ext>
            </a:extLst>
          </p:cNvPr>
          <p:cNvSpPr/>
          <p:nvPr/>
        </p:nvSpPr>
        <p:spPr>
          <a:xfrm>
            <a:off x="4582940" y="4082200"/>
            <a:ext cx="411480" cy="41148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E6384FE-7827-2CF4-F813-C3CDF693820E}"/>
              </a:ext>
            </a:extLst>
          </p:cNvPr>
          <p:cNvSpPr/>
          <p:nvPr/>
        </p:nvSpPr>
        <p:spPr>
          <a:xfrm>
            <a:off x="4735340" y="4234600"/>
            <a:ext cx="411480" cy="41148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F048CC4-076D-89B6-C3BE-E6BF40B63863}"/>
              </a:ext>
            </a:extLst>
          </p:cNvPr>
          <p:cNvSpPr/>
          <p:nvPr/>
        </p:nvSpPr>
        <p:spPr>
          <a:xfrm>
            <a:off x="8960874" y="3652358"/>
            <a:ext cx="1868129" cy="1164484"/>
          </a:xfrm>
          <a:prstGeom prst="wedgeRectCallout">
            <a:avLst>
              <a:gd name="adj1" fmla="val -91359"/>
              <a:gd name="adj2" fmla="val 1775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Solid, Liquid, Gas, or Plasma that supports combustion.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1359646D-32AF-6DD2-0E80-BF3C773D80EA}"/>
              </a:ext>
            </a:extLst>
          </p:cNvPr>
          <p:cNvSpPr/>
          <p:nvPr/>
        </p:nvSpPr>
        <p:spPr>
          <a:xfrm>
            <a:off x="1376826" y="3756239"/>
            <a:ext cx="1868129" cy="1164484"/>
          </a:xfrm>
          <a:prstGeom prst="wedgeRectCallout">
            <a:avLst>
              <a:gd name="adj1" fmla="val 91799"/>
              <a:gd name="adj2" fmla="val -1670"/>
            </a:avLst>
          </a:prstGeom>
          <a:solidFill>
            <a:srgbClr val="0D4C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Sustains Combustion by Reacting to Fuel.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E0C623A-4145-2F03-8A73-C1B7C79B584E}"/>
              </a:ext>
            </a:extLst>
          </p:cNvPr>
          <p:cNvSpPr/>
          <p:nvPr/>
        </p:nvSpPr>
        <p:spPr>
          <a:xfrm>
            <a:off x="2590799" y="1469925"/>
            <a:ext cx="1868129" cy="1164484"/>
          </a:xfrm>
          <a:prstGeom prst="wedgeRectCallout">
            <a:avLst>
              <a:gd name="adj1" fmla="val 94957"/>
              <a:gd name="adj2" fmla="val 25349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Required energy to ignite a fire and maintain it.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7AF9E96D-CDEA-94DA-7BBA-5DC045B2030B}"/>
              </a:ext>
            </a:extLst>
          </p:cNvPr>
          <p:cNvSpPr/>
          <p:nvPr/>
        </p:nvSpPr>
        <p:spPr>
          <a:xfrm>
            <a:off x="7739411" y="1253021"/>
            <a:ext cx="1868129" cy="1164484"/>
          </a:xfrm>
          <a:prstGeom prst="wedgeRectCallout">
            <a:avLst>
              <a:gd name="adj1" fmla="val -97148"/>
              <a:gd name="adj2" fmla="val 136803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Chain reaction that allows a fire to ignite.</a:t>
            </a:r>
          </a:p>
        </p:txBody>
      </p:sp>
    </p:spTree>
    <p:extLst>
      <p:ext uri="{BB962C8B-B14F-4D97-AF65-F5344CB8AC3E}">
        <p14:creationId xmlns:p14="http://schemas.microsoft.com/office/powerpoint/2010/main" val="14506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B4C43-CCAA-FDC8-8D78-AB289F40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4B884-D939-C0C0-D040-3C3C0398C4A7}"/>
              </a:ext>
            </a:extLst>
          </p:cNvPr>
          <p:cNvSpPr txBox="1"/>
          <p:nvPr/>
        </p:nvSpPr>
        <p:spPr>
          <a:xfrm>
            <a:off x="8945772" y="2436065"/>
            <a:ext cx="2700990" cy="11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Fire Stages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BA8F1A-B366-571A-9931-F9C06735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5238" y="906184"/>
            <a:ext cx="7608304" cy="51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4DF70-4CE3-5C90-15E8-C8794911B690}"/>
              </a:ext>
            </a:extLst>
          </p:cNvPr>
          <p:cNvSpPr txBox="1"/>
          <p:nvPr/>
        </p:nvSpPr>
        <p:spPr>
          <a:xfrm>
            <a:off x="9036543" y="3283974"/>
            <a:ext cx="2610219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Fire extinguishers only on incip</a:t>
            </a:r>
            <a:r>
              <a:rPr lang="en-US" sz="1800" dirty="0">
                <a:latin typeface="+mj-lt"/>
                <a:ea typeface="+mj-ea"/>
                <a:cs typeface="+mj-cs"/>
              </a:rPr>
              <a:t>ient stage fires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Fire doubles in size every 30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18497-6A9F-4861-8649-08DF8BCA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85000"/>
                  <a:lumOff val="15000"/>
                </a:schemeClr>
              </a:gs>
              <a:gs pos="71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CDAFD-A5A6-5D22-C252-CC59DEF02C5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Fire Classes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Classes of Fires — First-Line Fire Extinguisher">
            <a:extLst>
              <a:ext uri="{FF2B5EF4-FFF2-40B4-BE49-F238E27FC236}">
                <a16:creationId xmlns:a16="http://schemas.microsoft.com/office/drawing/2014/main" id="{A6D0C433-5C4E-8D03-C0FC-AB579CE9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708965"/>
            <a:ext cx="6846363" cy="52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fire extinguisher&#10;&#10;Description automatically generated">
            <a:extLst>
              <a:ext uri="{FF2B5EF4-FFF2-40B4-BE49-F238E27FC236}">
                <a16:creationId xmlns:a16="http://schemas.microsoft.com/office/drawing/2014/main" id="{D54A32CD-6A1D-4336-B637-8D215E02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895BE6-3CDE-96FE-6171-B3A2FE3B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Fire Extinguisher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4498C-6D01-F66D-74B8-1BD05F73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66001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36871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567E3BE-302B-3088-4C8C-F44DEEE5D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933" y="202187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0488" tIns="44450" rIns="90488" bIns="44450" rtlCol="0"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3F3F3F"/>
                </a:solidFill>
                <a:latin typeface="+mn-lt"/>
              </a:rPr>
              <a:t>Firefighting Decision Criteria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A6B37E7-6980-7309-1F2E-0613F21FB62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59933" y="1800528"/>
            <a:ext cx="4614334" cy="3431229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 sz="2000" dirty="0"/>
              <a:t>Understand the Fire Prevention Plan and Emergency Action/Response Plan</a:t>
            </a:r>
          </a:p>
          <a:p>
            <a:r>
              <a:rPr lang="en-US" altLang="en-US" sz="2000" dirty="0"/>
              <a:t>Know your evacuation route and assembly areas.</a:t>
            </a:r>
          </a:p>
          <a:p>
            <a:r>
              <a:rPr lang="en-US" altLang="en-US" sz="2000" dirty="0"/>
              <a:t>Know locations of extinguishers in your area and how to use them.</a:t>
            </a:r>
          </a:p>
          <a:p>
            <a:r>
              <a:rPr lang="en-US" altLang="en-US" sz="2000" dirty="0"/>
              <a:t>Always sound the alarm regardless of fire size</a:t>
            </a:r>
          </a:p>
          <a:p>
            <a:r>
              <a:rPr lang="en-US" altLang="en-US" sz="2000" dirty="0"/>
              <a:t>Avoid smoky conditions, smoke kills!</a:t>
            </a:r>
          </a:p>
          <a:p>
            <a:r>
              <a:rPr lang="en-US" altLang="en-US" sz="2000" dirty="0"/>
              <a:t>Ensure area is evacuated.</a:t>
            </a:r>
          </a:p>
        </p:txBody>
      </p:sp>
      <p:cxnSp>
        <p:nvCxnSpPr>
          <p:cNvPr id="36874" name="Straight Connector 36873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86673"/>
            <a:ext cx="0" cy="3345084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808B3-F3B4-9803-D693-87E0F2C7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1800527"/>
            <a:ext cx="4614335" cy="3431229"/>
          </a:xfrm>
        </p:spPr>
        <p:txBody>
          <a:bodyPr anchor="t">
            <a:normAutofit/>
          </a:bodyPr>
          <a:lstStyle/>
          <a:p>
            <a:r>
              <a:rPr lang="en-US" altLang="en-US" sz="2000" dirty="0"/>
              <a:t>If you are attempting to fight the fire:</a:t>
            </a:r>
          </a:p>
          <a:p>
            <a:pPr marL="517525" lvl="1" indent="-207963"/>
            <a:r>
              <a:rPr lang="en-US" altLang="en-US" sz="2000" dirty="0"/>
              <a:t>Alarm already sounded</a:t>
            </a:r>
          </a:p>
          <a:p>
            <a:pPr marL="517525" lvl="1" indent="-207963"/>
            <a:r>
              <a:rPr lang="en-US" altLang="en-US" sz="2000" dirty="0"/>
              <a:t>Fire is the incipient phase (Small and Contained)</a:t>
            </a:r>
          </a:p>
          <a:p>
            <a:pPr marL="517525" lvl="1" indent="-207963"/>
            <a:r>
              <a:rPr lang="en-US" altLang="en-US" sz="2000" dirty="0"/>
              <a:t>You have a clear route to safety. DO NOT ALLOW THE FIRE TO GET BEHIND YOU!</a:t>
            </a:r>
          </a:p>
          <a:p>
            <a:pPr marL="517525" lvl="1" indent="-207963"/>
            <a:r>
              <a:rPr lang="en-US" altLang="en-US" sz="2000" dirty="0"/>
              <a:t>Extinguisher is rated for size and type of fire. Class BC will not put out a Class A Fire, it will just spread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515D4-B15B-E558-4D40-EA4D93969ED1}"/>
              </a:ext>
            </a:extLst>
          </p:cNvPr>
          <p:cNvSpPr txBox="1"/>
          <p:nvPr/>
        </p:nvSpPr>
        <p:spPr>
          <a:xfrm>
            <a:off x="2566955" y="5520088"/>
            <a:ext cx="7058090" cy="707886"/>
          </a:xfrm>
          <a:prstGeom prst="rect">
            <a:avLst/>
          </a:prstGeom>
          <a:gradFill>
            <a:gsLst>
              <a:gs pos="0">
                <a:srgbClr val="DFB3B3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tx1">
                    <a:lumMod val="95000"/>
                  </a:schemeClr>
                </a:solidFill>
              </a:rPr>
              <a:t>If in doubt, get out!</a:t>
            </a:r>
            <a:endParaRPr lang="en-US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D9083CB-0C22-8077-E2EC-C474B24C7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161D4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latin typeface="Tahoma" panose="020B0604030504040204" pitchFamily="34" charset="0"/>
              </a:rPr>
              <a:t>Fire Extinguisher Anatomy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106E163F-C92A-1C8C-CB3B-34D89F988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5638" y="5410200"/>
            <a:ext cx="1916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10EB7074-530E-E501-1C21-036D774C23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6538" y="5862638"/>
            <a:ext cx="1509712" cy="315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1FFF8218-0D68-9258-E4E4-F64BD16FF4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295400"/>
            <a:ext cx="1782763" cy="51831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6">
            <a:extLst>
              <a:ext uri="{FF2B5EF4-FFF2-40B4-BE49-F238E27FC236}">
                <a16:creationId xmlns:a16="http://schemas.microsoft.com/office/drawing/2014/main" id="{BCA0F20C-EEBA-B922-4ED5-B0CF9DA62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4638" y="1608138"/>
            <a:ext cx="1763712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38F96BC9-E0EA-F038-F33F-58CF8E9C0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338" y="1524000"/>
            <a:ext cx="2728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EBE0B024-15C4-4F5C-A06B-50A0D70F4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338" y="3124200"/>
            <a:ext cx="1585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404D6E9F-D46B-3F1D-61A7-CED54D668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6538" y="5410200"/>
            <a:ext cx="1585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26CED83-06EC-CDF2-D2B7-2339A14A7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5638" y="2286000"/>
            <a:ext cx="1839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9C833961-2FB6-209B-7C1E-8B1026B664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8938" y="1900238"/>
            <a:ext cx="2271712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4B0E9AF0-1045-4F27-3716-EDB36494DA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92864" y="4179889"/>
            <a:ext cx="2376487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161D4E"/>
              </a:solidFill>
              <a:latin typeface="Tahoma" panose="020B0604030504040204" pitchFamily="34" charset="0"/>
            </a:endParaRPr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9233B270-9132-BB14-33B1-22109F0E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576" y="2973388"/>
            <a:ext cx="182742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DISCHARGE HOSE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FA14EC5C-8FFC-F252-92FE-4F36DB2F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770" y="5259388"/>
            <a:ext cx="204062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DISCHARGE NOZZLE</a:t>
            </a: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68D1D390-96FF-6CEE-935A-0AF39951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719" y="6021388"/>
            <a:ext cx="210314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DISCHARGE ORIFICE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BE9A6D9A-0350-8669-938F-43DE5715B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594" y="5259388"/>
            <a:ext cx="70051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BODY</a:t>
            </a: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81807E18-01C6-8BAB-5EF6-39CFD8E6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513" y="4040188"/>
            <a:ext cx="129522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DATA PLATE</a:t>
            </a: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92E96847-1C94-6B3E-C039-5BFFDECE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761" y="2058989"/>
            <a:ext cx="116378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CARRYING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HANDLE</a:t>
            </a:r>
          </a:p>
        </p:txBody>
      </p:sp>
      <p:sp>
        <p:nvSpPr>
          <p:cNvPr id="45075" name="Rectangle 19">
            <a:extLst>
              <a:ext uri="{FF2B5EF4-FFF2-40B4-BE49-F238E27FC236}">
                <a16:creationId xmlns:a16="http://schemas.microsoft.com/office/drawing/2014/main" id="{8B46E14D-8217-A4E3-A7C7-6646447D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143" y="1220789"/>
            <a:ext cx="1829028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PRESSURE GAUGE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161D4E"/>
                </a:solidFill>
                <a:latin typeface="Tahoma" panose="020B0604030504040204" pitchFamily="34" charset="0"/>
              </a:rPr>
              <a:t>(not found on CO</a:t>
            </a:r>
            <a:r>
              <a:rPr lang="en-US" altLang="en-US" sz="1400" b="1" i="1" baseline="-25000">
                <a:solidFill>
                  <a:srgbClr val="161D4E"/>
                </a:solidFill>
                <a:latin typeface="Tahoma" panose="020B0604030504040204" pitchFamily="34" charset="0"/>
              </a:rPr>
              <a:t>2</a:t>
            </a:r>
            <a:endParaRPr lang="en-US" altLang="en-US" sz="1400" b="1" i="1">
              <a:solidFill>
                <a:srgbClr val="161D4E"/>
              </a:solidFill>
              <a:latin typeface="Tahom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161D4E"/>
                </a:solidFill>
                <a:latin typeface="Tahoma" panose="020B0604030504040204" pitchFamily="34" charset="0"/>
              </a:rPr>
              <a:t>extinguishers)</a:t>
            </a:r>
          </a:p>
        </p:txBody>
      </p:sp>
      <p:sp>
        <p:nvSpPr>
          <p:cNvPr id="45076" name="Rectangle 20">
            <a:extLst>
              <a:ext uri="{FF2B5EF4-FFF2-40B4-BE49-F238E27FC236}">
                <a16:creationId xmlns:a16="http://schemas.microsoft.com/office/drawing/2014/main" id="{FECF5B15-0CF8-2AFD-C201-12A489F2D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111" y="1373188"/>
            <a:ext cx="190276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DISCHARGE LEVER</a:t>
            </a:r>
          </a:p>
        </p:txBody>
      </p:sp>
      <p:sp>
        <p:nvSpPr>
          <p:cNvPr id="45077" name="Rectangle 21">
            <a:extLst>
              <a:ext uri="{FF2B5EF4-FFF2-40B4-BE49-F238E27FC236}">
                <a16:creationId xmlns:a16="http://schemas.microsoft.com/office/drawing/2014/main" id="{A930BAFA-09BF-EFF7-A03C-E289741F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878" y="2058989"/>
            <a:ext cx="256640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DISCHARGE LOCKING PIN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161D4E"/>
                </a:solidFill>
                <a:latin typeface="Tahoma" panose="020B0604030504040204" pitchFamily="34" charset="0"/>
              </a:rPr>
              <a:t>AND SEAL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3D280-D01E-435E-7144-B64414547B8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 Extinguisher Types</a:t>
            </a:r>
          </a:p>
        </p:txBody>
      </p:sp>
      <p:pic>
        <p:nvPicPr>
          <p:cNvPr id="2050" name="Picture 2" descr="Fire extinguisher graphic">
            <a:extLst>
              <a:ext uri="{FF2B5EF4-FFF2-40B4-BE49-F238E27FC236}">
                <a16:creationId xmlns:a16="http://schemas.microsoft.com/office/drawing/2014/main" id="{A543C9DA-BCDC-74AA-3DF7-F28376B86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5"/>
          <a:stretch/>
        </p:blipFill>
        <p:spPr bwMode="auto">
          <a:xfrm>
            <a:off x="4474531" y="271825"/>
            <a:ext cx="4796791" cy="63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B100D-2786-ECB0-5DC1-9276C36B43DB}"/>
              </a:ext>
            </a:extLst>
          </p:cNvPr>
          <p:cNvSpPr txBox="1"/>
          <p:nvPr/>
        </p:nvSpPr>
        <p:spPr>
          <a:xfrm>
            <a:off x="5856792" y="3040839"/>
            <a:ext cx="30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AC887-BED8-11E2-AABC-C83E4B8389FC}"/>
              </a:ext>
            </a:extLst>
          </p:cNvPr>
          <p:cNvSpPr txBox="1"/>
          <p:nvPr/>
        </p:nvSpPr>
        <p:spPr>
          <a:xfrm>
            <a:off x="7969032" y="3040839"/>
            <a:ext cx="71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ABC</a:t>
            </a:r>
          </a:p>
        </p:txBody>
      </p:sp>
      <p:pic>
        <p:nvPicPr>
          <p:cNvPr id="2052" name="Picture 4" descr="Fire extinguishers graphic">
            <a:extLst>
              <a:ext uri="{FF2B5EF4-FFF2-40B4-BE49-F238E27FC236}">
                <a16:creationId xmlns:a16="http://schemas.microsoft.com/office/drawing/2014/main" id="{36CB1AB6-430C-4205-2B39-A36A2B868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49089"/>
          <a:stretch/>
        </p:blipFill>
        <p:spPr bwMode="auto">
          <a:xfrm>
            <a:off x="9130571" y="249049"/>
            <a:ext cx="2283331" cy="63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7F566-F5E8-FF01-CFCE-34D71F651CD3}"/>
              </a:ext>
            </a:extLst>
          </p:cNvPr>
          <p:cNvSpPr txBox="1"/>
          <p:nvPr/>
        </p:nvSpPr>
        <p:spPr>
          <a:xfrm>
            <a:off x="10242146" y="3049111"/>
            <a:ext cx="52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132871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illis2002b">
  <a:themeElements>
    <a:clrScheme name="Willis2002b 1">
      <a:dk1>
        <a:srgbClr val="161D4E"/>
      </a:dk1>
      <a:lt1>
        <a:srgbClr val="FFFFFF"/>
      </a:lt1>
      <a:dk2>
        <a:srgbClr val="161D4E"/>
      </a:dk2>
      <a:lt2>
        <a:srgbClr val="808080"/>
      </a:lt2>
      <a:accent1>
        <a:srgbClr val="161D4E"/>
      </a:accent1>
      <a:accent2>
        <a:srgbClr val="35962B"/>
      </a:accent2>
      <a:accent3>
        <a:srgbClr val="FFFFFF"/>
      </a:accent3>
      <a:accent4>
        <a:srgbClr val="111741"/>
      </a:accent4>
      <a:accent5>
        <a:srgbClr val="ABABB2"/>
      </a:accent5>
      <a:accent6>
        <a:srgbClr val="2F8726"/>
      </a:accent6>
      <a:hlink>
        <a:srgbClr val="AC2E25"/>
      </a:hlink>
      <a:folHlink>
        <a:srgbClr val="FFF59B"/>
      </a:folHlink>
    </a:clrScheme>
    <a:fontScheme name="Willis2002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Willis2002b 1">
        <a:dk1>
          <a:srgbClr val="161D4E"/>
        </a:dk1>
        <a:lt1>
          <a:srgbClr val="FFFFFF"/>
        </a:lt1>
        <a:dk2>
          <a:srgbClr val="161D4E"/>
        </a:dk2>
        <a:lt2>
          <a:srgbClr val="808080"/>
        </a:lt2>
        <a:accent1>
          <a:srgbClr val="161D4E"/>
        </a:accent1>
        <a:accent2>
          <a:srgbClr val="35962B"/>
        </a:accent2>
        <a:accent3>
          <a:srgbClr val="FFFFFF"/>
        </a:accent3>
        <a:accent4>
          <a:srgbClr val="111741"/>
        </a:accent4>
        <a:accent5>
          <a:srgbClr val="ABABB2"/>
        </a:accent5>
        <a:accent6>
          <a:srgbClr val="2F8726"/>
        </a:accent6>
        <a:hlink>
          <a:srgbClr val="AC2E25"/>
        </a:hlink>
        <a:folHlink>
          <a:srgbClr val="FFF5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864</Words>
  <Application>Microsoft Office PowerPoint</Application>
  <PresentationFormat>Widescreen</PresentationFormat>
  <Paragraphs>133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Tahoma</vt:lpstr>
      <vt:lpstr>Wingdings</vt:lpstr>
      <vt:lpstr>Office Theme</vt:lpstr>
      <vt:lpstr>Willis2002b</vt:lpstr>
      <vt:lpstr>Fire Extinguisher Training</vt:lpstr>
      <vt:lpstr>In the Event of a Fire: Your Responsibility</vt:lpstr>
      <vt:lpstr>PowerPoint Presentation</vt:lpstr>
      <vt:lpstr>PowerPoint Presentation</vt:lpstr>
      <vt:lpstr>PowerPoint Presentation</vt:lpstr>
      <vt:lpstr>Fire Extinguisher Use</vt:lpstr>
      <vt:lpstr>Firefighting Decision Criteria</vt:lpstr>
      <vt:lpstr>Fire Extinguisher Anatomy</vt:lpstr>
      <vt:lpstr>PowerPoint Presentation</vt:lpstr>
      <vt:lpstr>Fire Extinguisher Examples</vt:lpstr>
      <vt:lpstr>How to Use a Fire Extinguisher: PASS</vt:lpstr>
      <vt:lpstr>How to Use a Fire Extinguisher</vt:lpstr>
      <vt:lpstr>Fire Extinguisher Mounting</vt:lpstr>
      <vt:lpstr>Fire Extinguisher Inspections</vt:lpstr>
      <vt:lpstr>Questions</vt:lpstr>
      <vt:lpstr>Appendix A: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Findley</dc:creator>
  <cp:lastModifiedBy>Craig Findley</cp:lastModifiedBy>
  <cp:revision>2</cp:revision>
  <dcterms:created xsi:type="dcterms:W3CDTF">2025-01-31T15:18:50Z</dcterms:created>
  <dcterms:modified xsi:type="dcterms:W3CDTF">2025-01-31T20:44:40Z</dcterms:modified>
</cp:coreProperties>
</file>